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8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C180-77F4-4C3F-B04C-5C403E5560E2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41A4-AEC1-4721-A0E2-B00E1DC4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3E1-FA68-45A4-A904-EC414054B51A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714D-A2E7-43FC-82EE-C40B17D68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4272-C3D6-43CA-9BE8-F6535ECD6C7D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4B85-1CA0-4E89-AF1A-11A073438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3AD8-9CB4-4A0F-9D91-0DADF4815AA9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6D04-040A-49FB-B16C-39891C8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A897-A36B-478A-97AF-6212F9DACBEF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5F29-75B7-4B56-B9BE-21A50948C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5D60-149A-4282-AE0C-E3E27201139F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42D6-3C6C-43DA-A4C6-6413E8EC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9847-DFC4-4E60-AB85-9FBA6FF42D39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4664-B255-4CE5-8323-D512D55B9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6B93-5F35-424D-8867-F7B2C4AE8605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2D95-47B6-4EB8-82C9-8AE7AB9F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7DBE-9994-41DC-9B24-47B5AC3480C5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8C99-F120-4891-BB9D-499067118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2BFD-B099-44BA-A74D-84D3C0D4F121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9BB7-6CAD-4574-839F-04CF104BA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D6B1-3C05-46B1-8359-90D6EF7232DC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08C7-0CC6-4C77-B3EE-E2BD98D62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54BF3-862F-4A2A-9E4B-9F8B4FF5EFBD}" type="datetimeFigureOut">
              <a:rPr lang="en-US"/>
              <a:pPr>
                <a:defRPr/>
              </a:pPr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EB446-0A99-4120-A860-F8890F475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pbs.org/video/1574363015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smtClean="0"/>
              <a:t>Civil Rights Movement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938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Little Rock Nine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demonstrated that the President would not tolerate open defiance of the law</a:t>
            </a:r>
          </a:p>
          <a:p>
            <a:r>
              <a:rPr lang="en-US" smtClean="0"/>
              <a:t>However, most southern states found ways to resist desegregation and it would take years before black and white children went to school together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24338"/>
            <a:ext cx="367665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Montgomery Bus Boycott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988" y="1344613"/>
            <a:ext cx="5665788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Rosa Parks actions transformed the movement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NAACP began preparing a legal challenge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Rise of MLK: urged non-violence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Boycott lasted a year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1956 the Supreme Court ruled the Montgomery bus segregation law was unconstitutional 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90600"/>
            <a:ext cx="2717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3962400"/>
            <a:ext cx="2914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the Boycott and the Supreme Court Victory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Revealed the power African Americans could have if they joined together</a:t>
            </a:r>
          </a:p>
          <a:p>
            <a:r>
              <a:rPr lang="en-US" smtClean="0"/>
              <a:t>King established the Southern Christian Leadership Conference (SCLC) </a:t>
            </a:r>
          </a:p>
          <a:p>
            <a:pPr lvl="1"/>
            <a:r>
              <a:rPr lang="en-US" smtClean="0"/>
              <a:t>Advocated nonviolent resistance to fight injustice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27538"/>
            <a:ext cx="20574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752600" y="228600"/>
            <a:ext cx="8229600" cy="1143000"/>
          </a:xfrm>
        </p:spPr>
        <p:txBody>
          <a:bodyPr/>
          <a:lstStyle/>
          <a:p>
            <a:r>
              <a:rPr lang="en-US" smtClean="0"/>
              <a:t>Freedom 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Test the federal government’s willingness to enforce that segregation on interstate buses was illegal (Boynton v. Virginia 1960)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 route, they defied segregation codes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Alabama firebombed one bus and attacked the riders of the second bus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35417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36718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the Freedom Ride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Kennedy takes action</a:t>
            </a:r>
          </a:p>
          <a:p>
            <a:r>
              <a:rPr lang="en-US" dirty="0" smtClean="0"/>
              <a:t>Federal Transportation Commission issued an order mandating the desegregation of interstate transportation</a:t>
            </a:r>
          </a:p>
          <a:p>
            <a:r>
              <a:rPr lang="en-US" dirty="0" smtClean="0"/>
              <a:t>Civil rights activists achieved their goal and that intimidation would not defeat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56478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http://video.pbs.org/video/1574363015/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dom Rides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06" y="685800"/>
            <a:ext cx="837968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Sit-ins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525963"/>
          </a:xfrm>
        </p:spPr>
        <p:txBody>
          <a:bodyPr/>
          <a:lstStyle/>
          <a:p>
            <a:r>
              <a:rPr lang="en-US" dirty="0" smtClean="0"/>
              <a:t>Four black students at North Carolina sat down in a white diner and were told that they would not be served  (First)</a:t>
            </a:r>
          </a:p>
          <a:p>
            <a:r>
              <a:rPr lang="en-US" dirty="0" smtClean="0"/>
              <a:t>Sit ins became a new way to protest segregation of public facilities</a:t>
            </a:r>
            <a:endParaRPr lang="en-US" dirty="0"/>
          </a:p>
        </p:txBody>
      </p:sp>
      <p:pic>
        <p:nvPicPr>
          <p:cNvPr id="4" name="Picture 2" descr="image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81400"/>
            <a:ext cx="3576638" cy="277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295400" y="152400"/>
            <a:ext cx="8229600" cy="1143000"/>
          </a:xfrm>
        </p:spPr>
        <p:txBody>
          <a:bodyPr/>
          <a:lstStyle/>
          <a:p>
            <a:r>
              <a:rPr lang="en-US" smtClean="0"/>
              <a:t>Focus on Birmingham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Letter from Birmingham jail by King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Freedom marches: schoolchildren joined the demonstrations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Americans were shocked by the news coverage of nonviolent protestors set upon by dogs and jets of water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Kennedy approves civil rights bill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200400"/>
            <a:ext cx="3962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33400"/>
            <a:ext cx="326707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March on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768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put pressure on Congress to pass the new civil rights bill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Drew more than 200,000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MLK-”I have a dream”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of the largest political demonstrations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model for peaceful protest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05200"/>
            <a:ext cx="3810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18954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638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http://www.history.com/videos/martin-luther-king-jr-leads-the-march-on-washington#martin-luther-king-jr-leads-the-march-on-washington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Civil Rights Act of 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act banned segregation in public accommodations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Gave the federal government the ability to desegregate schools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Prosecute individuals who violated people’s civil rights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Outlawed discrimination in employment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Established the Equal Employment Opportunity Commission (EEOC)</a:t>
            </a:r>
          </a:p>
        </p:txBody>
      </p:sp>
      <p:pic>
        <p:nvPicPr>
          <p:cNvPr id="4" name="Picture 3" descr="civil-rights-act-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57200"/>
            <a:ext cx="2333625" cy="233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3128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http://www.history.com/videos/civil-rights-act-of-1964#civil-rights-act-of-1964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African Americans grew dissatisfied with their second-class status after WWII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Risked their lives defending freedom abroad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Civil Rights Movement-a broad and diverse effort to attain racial equality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0" y="2971800"/>
            <a:ext cx="32480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175" y="2286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715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http://www.history.com/shows/america-the-story-of-us/videos/blacks-in-the-military#blacks-in-the-military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Push for Voting Rights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Literacy tests</a:t>
            </a:r>
          </a:p>
          <a:p>
            <a:r>
              <a:rPr lang="en-US" smtClean="0"/>
              <a:t>Poll taxes</a:t>
            </a:r>
          </a:p>
          <a:p>
            <a:r>
              <a:rPr lang="en-US" smtClean="0"/>
              <a:t>Intimidation </a:t>
            </a:r>
          </a:p>
          <a:p>
            <a:endParaRPr lang="en-US" smtClean="0"/>
          </a:p>
          <a:p>
            <a:r>
              <a:rPr lang="en-US" smtClean="0"/>
              <a:t>All kept blacks from voting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Voting Rights Act of 1965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Spurred by actions of protesters and the President, Congress passed the act</a:t>
            </a:r>
          </a:p>
          <a:p>
            <a:r>
              <a:rPr lang="en-US" smtClean="0"/>
              <a:t>It banned literacy tests and empower the federal gov to oversee voting registration</a:t>
            </a:r>
          </a:p>
          <a:p>
            <a:r>
              <a:rPr lang="en-US" smtClean="0"/>
              <a:t>By 1975, Congress extended to Hispanic voters</a:t>
            </a:r>
          </a:p>
          <a:p>
            <a:r>
              <a:rPr lang="en-US" smtClean="0"/>
              <a:t>Black participation jumped from 7% in 1964 to 70% in 1986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Riots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Frustration over discrimination and poverty</a:t>
            </a:r>
          </a:p>
          <a:p>
            <a:r>
              <a:rPr lang="en-US" dirty="0" smtClean="0"/>
              <a:t>Worst in Newark, New Jersey and Detroit, Michigan in the summer of 1967</a:t>
            </a:r>
          </a:p>
          <a:p>
            <a:r>
              <a:rPr lang="en-US" dirty="0" smtClean="0"/>
              <a:t>Blacks using violence against police and white business owners in black neighborhoods</a:t>
            </a:r>
          </a:p>
        </p:txBody>
      </p:sp>
      <p:pic>
        <p:nvPicPr>
          <p:cNvPr id="4" name="Picture 3" descr="detroit_race_riot_1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3505200"/>
            <a:ext cx="4572000" cy="25877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Kerner Commission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concluded racial discrimination as the cause of the violence</a:t>
            </a:r>
          </a:p>
          <a:p>
            <a:r>
              <a:rPr lang="en-US" dirty="0" smtClean="0"/>
              <a:t>They recommended by extending federal programs to Urban black neighborhoods</a:t>
            </a:r>
          </a:p>
          <a:p>
            <a:r>
              <a:rPr lang="en-US" dirty="0" smtClean="0"/>
              <a:t>Controversy surrounding the Commission</a:t>
            </a:r>
          </a:p>
          <a:p>
            <a:r>
              <a:rPr lang="en-US" dirty="0" smtClean="0"/>
              <a:t>Johnson did not follow up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Malcolm X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Influenced by race riots</a:t>
            </a:r>
          </a:p>
          <a:p>
            <a:r>
              <a:rPr lang="en-US" dirty="0" smtClean="0"/>
              <a:t>Difficult childhood</a:t>
            </a:r>
          </a:p>
          <a:p>
            <a:r>
              <a:rPr lang="en-US" dirty="0" smtClean="0"/>
              <a:t>While in jail, converted to the Nation of Islam</a:t>
            </a:r>
          </a:p>
          <a:p>
            <a:pPr lvl="1"/>
            <a:r>
              <a:rPr lang="en-US" dirty="0" smtClean="0"/>
              <a:t>Strict rules of behavior, no drugs or alcohol, and demanded a separation of the races</a:t>
            </a:r>
          </a:p>
          <a:p>
            <a:endParaRPr lang="en-US" dirty="0" smtClean="0"/>
          </a:p>
        </p:txBody>
      </p:sp>
      <p:pic>
        <p:nvPicPr>
          <p:cNvPr id="4" name="Picture 3" descr="malcom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81000"/>
            <a:ext cx="2462784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Malcolm X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 became the Nation of Islam’s most prominent minister</a:t>
            </a:r>
          </a:p>
          <a:p>
            <a:pPr lvl="1"/>
            <a:r>
              <a:rPr lang="en-US" smtClean="0"/>
              <a:t>However, he broke away and formed his own</a:t>
            </a:r>
          </a:p>
          <a:p>
            <a:pPr lvl="1"/>
            <a:r>
              <a:rPr lang="en-US" smtClean="0"/>
              <a:t>Three members were later convicted of assassinating Malcolm</a:t>
            </a:r>
          </a:p>
          <a:p>
            <a:r>
              <a:rPr lang="en-US" smtClean="0"/>
              <a:t>After his pilgrimage to Mecca, Malcolm was more willing to consider limited acceptance of whites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“Black Power”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away from nonviolence</a:t>
            </a:r>
          </a:p>
          <a:p>
            <a:r>
              <a:rPr lang="en-US" dirty="0" err="1" smtClean="0"/>
              <a:t>Stokley</a:t>
            </a:r>
            <a:r>
              <a:rPr lang="en-US" dirty="0" smtClean="0"/>
              <a:t> Carmichael’s definition: it meant African Americans should collectively use their economic and political muscle to gain equality</a:t>
            </a:r>
          </a:p>
          <a:p>
            <a:pPr lvl="1"/>
            <a:r>
              <a:rPr lang="en-US" dirty="0" smtClean="0"/>
              <a:t>Institutional Racism</a:t>
            </a:r>
          </a:p>
          <a:p>
            <a:endParaRPr lang="en-US" dirty="0" smtClean="0"/>
          </a:p>
        </p:txBody>
      </p:sp>
      <p:pic>
        <p:nvPicPr>
          <p:cNvPr id="4" name="Picture 3" descr="stokely-carmicha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886200"/>
            <a:ext cx="3276600" cy="2559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724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http://www.history.com/videos/stokely-carmichael#stokely-carmichael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Black Panthers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Symbol of young militant African Americans</a:t>
            </a:r>
          </a:p>
          <a:p>
            <a:r>
              <a:rPr lang="en-US" dirty="0" smtClean="0"/>
              <a:t>Protected urban neighborhoods from police abuse</a:t>
            </a:r>
          </a:p>
          <a:p>
            <a:r>
              <a:rPr lang="en-US" dirty="0" smtClean="0"/>
              <a:t>Created antipoverty programs</a:t>
            </a:r>
          </a:p>
          <a:p>
            <a:r>
              <a:rPr lang="en-US" dirty="0" smtClean="0"/>
              <a:t>Stokely was “honorary Prime Minister”</a:t>
            </a:r>
          </a:p>
          <a:p>
            <a:endParaRPr lang="en-US" dirty="0" smtClean="0"/>
          </a:p>
        </p:txBody>
      </p:sp>
      <p:pic>
        <p:nvPicPr>
          <p:cNvPr id="4" name="Picture 3" descr="BlackPanthers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105400"/>
            <a:ext cx="2269787" cy="1600200"/>
          </a:xfrm>
          <a:prstGeom prst="rect">
            <a:avLst/>
          </a:prstGeom>
        </p:spPr>
      </p:pic>
      <p:pic>
        <p:nvPicPr>
          <p:cNvPr id="5" name="Picture 4" descr="220px-Black-Panther-Party-armed-guards-in-street-shotgu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"/>
            <a:ext cx="2133600" cy="2094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MLK’s final days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Understood the anger and frustration of many urban African Americans</a:t>
            </a:r>
          </a:p>
          <a:p>
            <a:r>
              <a:rPr lang="en-US" smtClean="0"/>
              <a:t>Disagreed with the call for “black power”</a:t>
            </a:r>
          </a:p>
          <a:p>
            <a:r>
              <a:rPr lang="en-US" smtClean="0"/>
              <a:t>King’s assassination triggered riots in more than 100 cities</a:t>
            </a:r>
          </a:p>
          <a:p>
            <a:r>
              <a:rPr lang="en-US" smtClean="0"/>
              <a:t>2 months later Robert Kennedy was assasinated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Significant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Eliminated legal or de jure segregation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Knocked down barriers of voting and political participation for African Americans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Poverty rates fell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 in the number of African Americans high school graduates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Appointment of Thurgood Marshall as the first African American Supreme Court Justice in 1967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Fair Housing Act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Segregation divides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Jim Crow laws-enforced strict separation of the races in the South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Schools, hospitals, transportation,  &amp; restaurants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 jure segregation-imposed by law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1896 </a:t>
            </a:r>
            <a:r>
              <a:rPr lang="en-US" dirty="0" err="1" smtClean="0"/>
              <a:t>Plessy</a:t>
            </a:r>
            <a:r>
              <a:rPr lang="en-US" dirty="0" smtClean="0"/>
              <a:t> vs. Ferguson-”</a:t>
            </a:r>
            <a:r>
              <a:rPr lang="en-US" i="1" dirty="0" smtClean="0"/>
              <a:t>Separate but equal”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813" y="1371600"/>
            <a:ext cx="3730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29940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Controversial Issues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Affirmative Action: increase African American representation in schools and the workforce</a:t>
            </a:r>
          </a:p>
          <a:p>
            <a:r>
              <a:rPr lang="en-US" smtClean="0"/>
              <a:t>Racism</a:t>
            </a:r>
          </a:p>
          <a:p>
            <a:r>
              <a:rPr lang="en-US" smtClean="0"/>
              <a:t>Social and Economic gap</a:t>
            </a:r>
          </a:p>
        </p:txBody>
      </p:sp>
      <p:pic>
        <p:nvPicPr>
          <p:cNvPr id="4" name="Picture 3" descr="12597197064b15cc1a24e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810000"/>
            <a:ext cx="4800600" cy="2854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Segregation in the North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 facto segregation: segregated by unwritten custom or tradition, face of life</a:t>
            </a:r>
          </a:p>
          <a:p>
            <a:r>
              <a:rPr lang="en-US" smtClean="0"/>
              <a:t>Blacks were denied housing in many neighborhoods and faced discrimination in employment (NORTH)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2867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Impact of Segregation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African Americans received low-paying jobs</a:t>
            </a:r>
          </a:p>
          <a:p>
            <a:r>
              <a:rPr lang="en-US" smtClean="0"/>
              <a:t>Higher rates of poverty and illiteracy</a:t>
            </a:r>
          </a:p>
          <a:p>
            <a:r>
              <a:rPr lang="en-US" smtClean="0"/>
              <a:t>Lower rates of homeownership and life expectancy</a:t>
            </a:r>
          </a:p>
          <a:p>
            <a:r>
              <a:rPr lang="en-US" smtClean="0"/>
              <a:t>Couldn’t vote in the south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4288"/>
            <a:ext cx="8229600" cy="1143000"/>
          </a:xfrm>
        </p:spPr>
        <p:txBody>
          <a:bodyPr/>
          <a:lstStyle/>
          <a:p>
            <a:r>
              <a:rPr lang="en-US" smtClean="0"/>
              <a:t>The Civil Rights Movement Grows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Congress of Racial Equality (CORE): became convinced to use non-violent methods to gain civil rights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Organized Protests in northern cities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Jackie Robinson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President Truman used his executive power to order the desegregation of the military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1143000"/>
            <a:ext cx="201771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638" y="3575050"/>
            <a:ext cx="23526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NAACP Challenges Segregation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NAACP became the largest and most powerful civil rights organization</a:t>
            </a:r>
          </a:p>
          <a:p>
            <a:r>
              <a:rPr lang="en-US" smtClean="0"/>
              <a:t>Thurgood Marshal-headed the team that challenged the legality of segregation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71913"/>
            <a:ext cx="30845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163" y="3810000"/>
            <a:ext cx="1731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Brown vs. Board 1954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800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NAACP challenged the “separate but equal” ruling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Supreme Court agreed with NAACP argument that segregated public education violated the U.S. Constitution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Effects: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Great impact since it touched so many Americans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Opposition to the ruling declared that the South would not be integrated (White Citizens Council)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950" y="1447800"/>
            <a:ext cx="33083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267200"/>
            <a:ext cx="3403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410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http://www.history.com/videos/brown-vs-board-of-education-separate-is-not-equal#brown-vs-board-of-education-separate-is-not-equal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smtClean="0"/>
              <a:t>Little Rock Nine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President Eisenhower sent federal troops to Little Rock to protect the African American students and to enforce Brown vs. Board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entire school year, federal troops stayed in Little Rock escorting the students to and from school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44550"/>
            <a:ext cx="3643313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354806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http://www.history.com/videos/little-rock-9#little-rock-9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1033</Words>
  <Application>Microsoft Office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Civil Rights Movement</vt:lpstr>
      <vt:lpstr>Post-WWII</vt:lpstr>
      <vt:lpstr>Segregation divides America</vt:lpstr>
      <vt:lpstr>Segregation in the North</vt:lpstr>
      <vt:lpstr>The Impact of Segregation</vt:lpstr>
      <vt:lpstr>The Civil Rights Movement Grows</vt:lpstr>
      <vt:lpstr>NAACP Challenges Segregation</vt:lpstr>
      <vt:lpstr>Brown vs. Board 1954</vt:lpstr>
      <vt:lpstr>Little Rock Nine</vt:lpstr>
      <vt:lpstr>Effects of Little Rock Nine</vt:lpstr>
      <vt:lpstr>Montgomery Bus Boycott</vt:lpstr>
      <vt:lpstr>Effects of the Boycott and the Supreme Court Victory</vt:lpstr>
      <vt:lpstr>Freedom ride</vt:lpstr>
      <vt:lpstr>Effects of the Freedom Ride</vt:lpstr>
      <vt:lpstr>PowerPoint Presentation</vt:lpstr>
      <vt:lpstr>Sit-ins</vt:lpstr>
      <vt:lpstr>Focus on Birmingham</vt:lpstr>
      <vt:lpstr>March on Washington</vt:lpstr>
      <vt:lpstr>Civil Rights Act of 1964</vt:lpstr>
      <vt:lpstr>The Push for Voting Rights</vt:lpstr>
      <vt:lpstr>Voting Rights Act of 1965</vt:lpstr>
      <vt:lpstr>The Riots </vt:lpstr>
      <vt:lpstr>The Kerner Commission</vt:lpstr>
      <vt:lpstr>Malcolm X</vt:lpstr>
      <vt:lpstr>Malcolm X</vt:lpstr>
      <vt:lpstr>“Black Power”</vt:lpstr>
      <vt:lpstr>Black Panthers</vt:lpstr>
      <vt:lpstr>MLK’s final days</vt:lpstr>
      <vt:lpstr>Significant Gains</vt:lpstr>
      <vt:lpstr>Controversial Issues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Movement</dc:title>
  <dc:creator>Chicago Public Schools</dc:creator>
  <cp:lastModifiedBy>Chicago Public Schools</cp:lastModifiedBy>
  <cp:revision>26</cp:revision>
  <dcterms:created xsi:type="dcterms:W3CDTF">2012-01-30T17:44:14Z</dcterms:created>
  <dcterms:modified xsi:type="dcterms:W3CDTF">2012-02-09T20:46:39Z</dcterms:modified>
</cp:coreProperties>
</file>